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EA8FC3-ADA1-A4B5-5132-20A636368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07017F-47C8-0129-7864-87AAAE201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899172-82B5-3D93-68DA-7E8231151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DC180A-E07F-81FB-C119-112D296C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DC051B-AF8E-2EE1-B43E-D8819DEDD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767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11671-C1FF-D016-BBE1-BE839797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8CB551-22F7-25D1-F206-B6F72EBA4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FE0403-5F94-150C-CD59-14533A53A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591EE9-97C4-2B09-B96D-635868CD3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DD94D5-2C03-B42B-E835-A22A58A9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490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C509E9-8DD4-9BCB-4182-46340372C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9AEB89-435F-BEF3-27D5-8AA80FFBA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463B8B-8598-8481-C630-0C47E575D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26F747-2437-84C7-5F0F-5DAD1155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D5B008-A8CD-680D-CD69-EB9C786B3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08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C27A2F-E743-4358-161B-97DCF92D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A8EED9-C4F0-B44A-3891-5551680EB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7C6ED3B-C837-01F8-3F84-631DEDF33B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EB54DC-B357-D5FD-CCAE-53BCA47E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26CB2C-2789-FB57-F68E-81049A27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F80472-76E8-A13A-3BCE-E43DA75F8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862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2E853-38FF-2B98-0348-C29079C9B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06AB12-C8E1-FF44-6309-8B7ECB426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F9FC2B-F2DC-1C28-CB06-04207B92A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E15149F-075A-FCF5-48D1-39060D6CA3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B9DCF9-2B90-0258-1587-30EA046F78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40BAF53-A655-D54F-A803-3FA381EE6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CDFC83A-095C-7C1D-934D-DEDA39D00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206680C-63E0-D80A-D59D-B50BCF1B5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312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68596-D465-6F75-B9BC-95786E01E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81B8EC-2C2F-83BC-999D-40B32E4B5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722FD8-7249-94CD-A3BE-F01CA7D7A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0A49FEF-F14C-C6D0-C119-3C42CDAC6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8712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CF42124-6053-364E-FCF9-7CA98179E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4A770F5-9440-0AD7-2B5E-1B538E4D5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56DC35-3B4C-D6CD-3B7C-42F6C43A4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08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D50B1C-CE29-D922-A560-F3BADFC02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EE7CD2-28E2-370E-A5BE-38CC84293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EF6CD9-522A-B261-AB2F-DC3D28FEC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471505-8EC3-1F5C-0FD2-487D6E197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399304B-5B08-A523-3E71-6B7425DA8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329F64-A589-E7F5-D49A-8A411CD4C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43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FE48F9-02B2-5F6F-6AD4-A689345E0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F832A4-2FA8-4970-C852-27F8EE69C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B49E46-3BE7-2274-C809-E21AA09689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16C950-1DC9-6CBD-07A5-4192AFBD2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F768DF-4D29-BB81-A4F0-D8D39450E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5BE977-F94E-E684-53CD-455333FD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733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18B78-1C15-5F2D-FF4D-D059D43C8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F1C419-D716-5B45-1C8E-160A97BAD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2316E3-C0FC-C6A3-CAA1-AB903E1AC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745881-E72F-B589-A4D6-2294892C0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2C11E8-E3E1-AE05-DD9A-A595BE95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2330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E308AE4-DF68-F30C-1188-6E364DBBCD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2F19D1-44EE-4889-00AC-800E64B04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629A1C-EF15-B179-E8C5-CC9DD78F8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4F071-9F9A-AEAC-6420-3AF4CDC8E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6ED0BE-6D38-98A5-C9CD-CE559FA1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5390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7701723-8D6A-75D9-A60E-BAFC53EAD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6E8B33-6A57-F2CD-3DAB-BF7DCB353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AEB236-DA85-2362-B266-EF4DDADFA8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F612F-5897-4798-86B2-CC6DC698DEC5}" type="datetimeFigureOut">
              <a:rPr lang="es-MX" smtClean="0"/>
              <a:t>18/09/2023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52D266-D9AE-C354-F513-2D2AF0DB73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B4F343-88AA-EA00-B986-FD6BC1C3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58F27-98FF-4A47-BE8A-5DA5D3EED1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565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3641934" y="884916"/>
            <a:ext cx="4880372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60" name="Text Box 234"/>
          <p:cNvSpPr txBox="1">
            <a:spLocks noChangeArrowheads="1"/>
          </p:cNvSpPr>
          <p:nvPr/>
        </p:nvSpPr>
        <p:spPr bwMode="auto">
          <a:xfrm>
            <a:off x="4695825" y="114300"/>
            <a:ext cx="2800350" cy="462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s-ES_tradnl" sz="105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Coordinación de la Comisión </a:t>
            </a:r>
          </a:p>
          <a:p>
            <a:pPr algn="ctr">
              <a:lnSpc>
                <a:spcPct val="120000"/>
              </a:lnSpc>
              <a:defRPr/>
            </a:pPr>
            <a:r>
              <a:rPr lang="es-ES_tradnl" sz="105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del Registro Estatal de Peritos</a:t>
            </a:r>
          </a:p>
        </p:txBody>
      </p:sp>
      <p:sp>
        <p:nvSpPr>
          <p:cNvPr id="61" name="Text Box 18"/>
          <p:cNvSpPr txBox="1">
            <a:spLocks noChangeArrowheads="1"/>
          </p:cNvSpPr>
          <p:nvPr/>
        </p:nvSpPr>
        <p:spPr bwMode="auto">
          <a:xfrm>
            <a:off x="4867275" y="571500"/>
            <a:ext cx="2457450" cy="506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60000"/>
              </a:lnSpc>
              <a:defRPr/>
            </a:pPr>
            <a:r>
              <a:rPr lang="es-ES_tradnl" sz="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Tramite de solicitud de registro de peritos</a:t>
            </a:r>
          </a:p>
        </p:txBody>
      </p:sp>
      <p:sp>
        <p:nvSpPr>
          <p:cNvPr id="62" name="Rectangle 5"/>
          <p:cNvSpPr>
            <a:spLocks noChangeArrowheads="1"/>
          </p:cNvSpPr>
          <p:nvPr/>
        </p:nvSpPr>
        <p:spPr bwMode="auto">
          <a:xfrm>
            <a:off x="3668127" y="1012032"/>
            <a:ext cx="4829175" cy="350044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900" b="1">
                <a:latin typeface="Arial" panose="020B0604020202020204" pitchFamily="34" charset="0"/>
              </a:rPr>
              <a:t>Proceso</a:t>
            </a:r>
            <a:endParaRPr lang="es-ES" altLang="es-MX" sz="900" b="1">
              <a:latin typeface="Arial" panose="020B0604020202020204" pitchFamily="34" charset="0"/>
            </a:endParaRPr>
          </a:p>
        </p:txBody>
      </p:sp>
      <p:sp>
        <p:nvSpPr>
          <p:cNvPr id="63" name="Line 2"/>
          <p:cNvSpPr>
            <a:spLocks noChangeShapeType="1"/>
          </p:cNvSpPr>
          <p:nvPr/>
        </p:nvSpPr>
        <p:spPr bwMode="auto">
          <a:xfrm>
            <a:off x="5016104" y="5453063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64" name="Line 26"/>
          <p:cNvSpPr>
            <a:spLocks noChangeShapeType="1"/>
          </p:cNvSpPr>
          <p:nvPr/>
        </p:nvSpPr>
        <p:spPr bwMode="auto">
          <a:xfrm>
            <a:off x="7180660" y="17716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65" name="AutoShape 34"/>
          <p:cNvSpPr>
            <a:spLocks noChangeArrowheads="1"/>
          </p:cNvSpPr>
          <p:nvPr/>
        </p:nvSpPr>
        <p:spPr bwMode="auto">
          <a:xfrm>
            <a:off x="4586288" y="2478881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66" name="Line 98"/>
          <p:cNvSpPr>
            <a:spLocks noChangeShapeType="1"/>
          </p:cNvSpPr>
          <p:nvPr/>
        </p:nvSpPr>
        <p:spPr bwMode="auto">
          <a:xfrm>
            <a:off x="5014913" y="17716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67" name="AutoShape 99"/>
          <p:cNvSpPr>
            <a:spLocks noChangeArrowheads="1"/>
          </p:cNvSpPr>
          <p:nvPr/>
        </p:nvSpPr>
        <p:spPr bwMode="auto">
          <a:xfrm>
            <a:off x="4552950" y="1999060"/>
            <a:ext cx="914400" cy="244078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68" name="Line 101"/>
          <p:cNvSpPr>
            <a:spLocks noChangeShapeType="1"/>
          </p:cNvSpPr>
          <p:nvPr/>
        </p:nvSpPr>
        <p:spPr bwMode="auto">
          <a:xfrm>
            <a:off x="5014913" y="2243138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69" name="AutoShape 108"/>
          <p:cNvSpPr>
            <a:spLocks noChangeArrowheads="1"/>
          </p:cNvSpPr>
          <p:nvPr/>
        </p:nvSpPr>
        <p:spPr bwMode="auto">
          <a:xfrm>
            <a:off x="4924425" y="5681662"/>
            <a:ext cx="177404" cy="158354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70" name="Text Box 109"/>
          <p:cNvSpPr txBox="1">
            <a:spLocks noChangeArrowheads="1"/>
          </p:cNvSpPr>
          <p:nvPr/>
        </p:nvSpPr>
        <p:spPr bwMode="auto">
          <a:xfrm>
            <a:off x="4924425" y="5682854"/>
            <a:ext cx="221536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525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1" name="Text Box 9"/>
          <p:cNvSpPr txBox="1">
            <a:spLocks noChangeArrowheads="1"/>
          </p:cNvSpPr>
          <p:nvPr/>
        </p:nvSpPr>
        <p:spPr bwMode="auto">
          <a:xfrm>
            <a:off x="4600576" y="2506267"/>
            <a:ext cx="822722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_tradnl" altLang="es-MX" sz="525" dirty="0">
                <a:latin typeface="Arial" panose="020B0604020202020204" pitchFamily="34" charset="0"/>
              </a:rPr>
              <a:t>Recibe solicitud y turna a la Comisión del Registro Estatal de Peritos.</a:t>
            </a:r>
          </a:p>
        </p:txBody>
      </p:sp>
      <p:sp>
        <p:nvSpPr>
          <p:cNvPr id="72" name="Text Box 37"/>
          <p:cNvSpPr txBox="1">
            <a:spLocks noChangeArrowheads="1"/>
          </p:cNvSpPr>
          <p:nvPr/>
        </p:nvSpPr>
        <p:spPr bwMode="auto">
          <a:xfrm>
            <a:off x="4654330" y="2006204"/>
            <a:ext cx="7104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" altLang="es-MX" sz="525" b="1" dirty="0">
                <a:latin typeface="Arial" panose="020B0604020202020204" pitchFamily="34" charset="0"/>
              </a:rPr>
              <a:t>Director </a:t>
            </a:r>
            <a:r>
              <a:rPr lang="es-MX" altLang="es-MX" sz="525" b="1" dirty="0">
                <a:latin typeface="Arial" panose="020B0604020202020204" pitchFamily="34" charset="0"/>
              </a:rPr>
              <a:t>General</a:t>
            </a:r>
          </a:p>
          <a:p>
            <a:pPr algn="ctr"/>
            <a:r>
              <a:rPr lang="es-ES" altLang="es-MX" sz="525" b="1" dirty="0">
                <a:latin typeface="Arial" panose="020B0604020202020204" pitchFamily="34" charset="0"/>
              </a:rPr>
              <a:t>de Gobernación</a:t>
            </a:r>
          </a:p>
        </p:txBody>
      </p:sp>
      <p:sp>
        <p:nvSpPr>
          <p:cNvPr id="73" name="AutoShape 164"/>
          <p:cNvSpPr>
            <a:spLocks noChangeArrowheads="1"/>
          </p:cNvSpPr>
          <p:nvPr/>
        </p:nvSpPr>
        <p:spPr bwMode="auto">
          <a:xfrm>
            <a:off x="4586288" y="3700463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74" name="Line 165"/>
          <p:cNvSpPr>
            <a:spLocks noChangeShapeType="1"/>
          </p:cNvSpPr>
          <p:nvPr/>
        </p:nvSpPr>
        <p:spPr bwMode="auto">
          <a:xfrm>
            <a:off x="5014913" y="299323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75" name="AutoShape 166"/>
          <p:cNvSpPr>
            <a:spLocks noChangeArrowheads="1"/>
          </p:cNvSpPr>
          <p:nvPr/>
        </p:nvSpPr>
        <p:spPr bwMode="auto">
          <a:xfrm>
            <a:off x="4552950" y="3220641"/>
            <a:ext cx="914400" cy="244078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76" name="Line 167"/>
          <p:cNvSpPr>
            <a:spLocks noChangeShapeType="1"/>
          </p:cNvSpPr>
          <p:nvPr/>
        </p:nvSpPr>
        <p:spPr bwMode="auto">
          <a:xfrm>
            <a:off x="5014913" y="3464719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77" name="Text Box 168"/>
          <p:cNvSpPr txBox="1">
            <a:spLocks noChangeArrowheads="1"/>
          </p:cNvSpPr>
          <p:nvPr/>
        </p:nvSpPr>
        <p:spPr bwMode="auto">
          <a:xfrm>
            <a:off x="4557713" y="3684985"/>
            <a:ext cx="914400" cy="65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_tradnl" altLang="es-MX" sz="525">
                <a:latin typeface="Arial" panose="020B0604020202020204" pitchFamily="34" charset="0"/>
              </a:rPr>
              <a:t>Recibe y revisa solicitud con adjuntos, según anexos y solicita al coordinador de la CREP,  turnarlo a la Subcomisión correspondiente</a:t>
            </a:r>
          </a:p>
        </p:txBody>
      </p:sp>
      <p:sp>
        <p:nvSpPr>
          <p:cNvPr id="78" name="Text Box 169"/>
          <p:cNvSpPr txBox="1">
            <a:spLocks noChangeArrowheads="1"/>
          </p:cNvSpPr>
          <p:nvPr/>
        </p:nvSpPr>
        <p:spPr bwMode="auto">
          <a:xfrm>
            <a:off x="4554695" y="3194807"/>
            <a:ext cx="920445" cy="33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Coordinación de la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Comisión del Registro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Estatal de Peritos</a:t>
            </a:r>
            <a:endParaRPr lang="es-ES" altLang="es-MX" sz="525" b="1" dirty="0">
              <a:latin typeface="Arial" panose="020B0604020202020204" pitchFamily="34" charset="0"/>
            </a:endParaRPr>
          </a:p>
        </p:txBody>
      </p:sp>
      <p:sp>
        <p:nvSpPr>
          <p:cNvPr id="79" name="AutoShape 170"/>
          <p:cNvSpPr>
            <a:spLocks noChangeArrowheads="1"/>
          </p:cNvSpPr>
          <p:nvPr/>
        </p:nvSpPr>
        <p:spPr bwMode="auto">
          <a:xfrm>
            <a:off x="4585097" y="4935141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80" name="Line 171"/>
          <p:cNvSpPr>
            <a:spLocks noChangeShapeType="1"/>
          </p:cNvSpPr>
          <p:nvPr/>
        </p:nvSpPr>
        <p:spPr bwMode="auto">
          <a:xfrm>
            <a:off x="5013722" y="423029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81" name="AutoShape 172"/>
          <p:cNvSpPr>
            <a:spLocks noChangeArrowheads="1"/>
          </p:cNvSpPr>
          <p:nvPr/>
        </p:nvSpPr>
        <p:spPr bwMode="auto">
          <a:xfrm>
            <a:off x="4556522" y="4457700"/>
            <a:ext cx="914400" cy="244079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82" name="Line 173"/>
          <p:cNvSpPr>
            <a:spLocks noChangeShapeType="1"/>
          </p:cNvSpPr>
          <p:nvPr/>
        </p:nvSpPr>
        <p:spPr bwMode="auto">
          <a:xfrm>
            <a:off x="5013722" y="4701779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83" name="Text Box 174"/>
          <p:cNvSpPr txBox="1">
            <a:spLocks noChangeArrowheads="1"/>
          </p:cNvSpPr>
          <p:nvPr/>
        </p:nvSpPr>
        <p:spPr bwMode="auto">
          <a:xfrm>
            <a:off x="4614863" y="4995863"/>
            <a:ext cx="800100" cy="49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_tradnl" altLang="es-MX" sz="525">
                <a:latin typeface="Arial" panose="020B0604020202020204" pitchFamily="34" charset="0"/>
              </a:rPr>
              <a:t>Envía a la Subcomisión el expediente, y abre archivo de solicitante</a:t>
            </a:r>
          </a:p>
        </p:txBody>
      </p:sp>
      <p:sp>
        <p:nvSpPr>
          <p:cNvPr id="84" name="Text Box 175"/>
          <p:cNvSpPr txBox="1">
            <a:spLocks noChangeArrowheads="1"/>
          </p:cNvSpPr>
          <p:nvPr/>
        </p:nvSpPr>
        <p:spPr bwMode="auto">
          <a:xfrm>
            <a:off x="4553504" y="4439146"/>
            <a:ext cx="920445" cy="33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Coordinación de la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Comisión del Registro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Estatal de Peritos</a:t>
            </a:r>
            <a:endParaRPr lang="es-ES" altLang="es-MX" sz="525" b="1" dirty="0">
              <a:latin typeface="Arial" panose="020B0604020202020204" pitchFamily="34" charset="0"/>
            </a:endParaRPr>
          </a:p>
        </p:txBody>
      </p:sp>
      <p:sp>
        <p:nvSpPr>
          <p:cNvPr id="85" name="AutoShape 176"/>
          <p:cNvSpPr>
            <a:spLocks noChangeArrowheads="1"/>
          </p:cNvSpPr>
          <p:nvPr/>
        </p:nvSpPr>
        <p:spPr bwMode="auto">
          <a:xfrm>
            <a:off x="6754416" y="2470547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86" name="AutoShape 177"/>
          <p:cNvSpPr>
            <a:spLocks noChangeArrowheads="1"/>
          </p:cNvSpPr>
          <p:nvPr/>
        </p:nvSpPr>
        <p:spPr bwMode="auto">
          <a:xfrm>
            <a:off x="6725841" y="1990725"/>
            <a:ext cx="914400" cy="244079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87" name="Line 178"/>
          <p:cNvSpPr>
            <a:spLocks noChangeShapeType="1"/>
          </p:cNvSpPr>
          <p:nvPr/>
        </p:nvSpPr>
        <p:spPr bwMode="auto">
          <a:xfrm>
            <a:off x="7183041" y="2234804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88" name="Text Box 179"/>
          <p:cNvSpPr txBox="1">
            <a:spLocks noChangeArrowheads="1"/>
          </p:cNvSpPr>
          <p:nvPr/>
        </p:nvSpPr>
        <p:spPr bwMode="auto">
          <a:xfrm>
            <a:off x="6725841" y="2445544"/>
            <a:ext cx="914400" cy="65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_tradnl" altLang="es-MX" sz="525">
                <a:latin typeface="Arial" panose="020B0604020202020204" pitchFamily="34" charset="0"/>
              </a:rPr>
              <a:t>Valora el expediente turnado, en el pleno de la reunión de la Comisión y se vota sobre su procedencia o rechazo, y se asienta en un acta.</a:t>
            </a:r>
          </a:p>
        </p:txBody>
      </p:sp>
      <p:sp>
        <p:nvSpPr>
          <p:cNvPr id="89" name="Text Box 180"/>
          <p:cNvSpPr txBox="1">
            <a:spLocks noChangeArrowheads="1"/>
          </p:cNvSpPr>
          <p:nvPr/>
        </p:nvSpPr>
        <p:spPr bwMode="auto">
          <a:xfrm>
            <a:off x="6673332" y="1997869"/>
            <a:ext cx="10182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Subcomisión del Registro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Estatal de Peritos</a:t>
            </a:r>
            <a:endParaRPr lang="es-ES" altLang="es-MX" sz="525" b="1" dirty="0">
              <a:latin typeface="Arial" panose="020B0604020202020204" pitchFamily="34" charset="0"/>
            </a:endParaRPr>
          </a:p>
        </p:txBody>
      </p:sp>
      <p:sp>
        <p:nvSpPr>
          <p:cNvPr id="90" name="AutoShape 181"/>
          <p:cNvSpPr>
            <a:spLocks noChangeArrowheads="1"/>
          </p:cNvSpPr>
          <p:nvPr/>
        </p:nvSpPr>
        <p:spPr bwMode="auto">
          <a:xfrm>
            <a:off x="6749654" y="3692129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91" name="Line 182"/>
          <p:cNvSpPr>
            <a:spLocks noChangeShapeType="1"/>
          </p:cNvSpPr>
          <p:nvPr/>
        </p:nvSpPr>
        <p:spPr bwMode="auto">
          <a:xfrm>
            <a:off x="7183041" y="2984897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92" name="AutoShape 183"/>
          <p:cNvSpPr>
            <a:spLocks noChangeArrowheads="1"/>
          </p:cNvSpPr>
          <p:nvPr/>
        </p:nvSpPr>
        <p:spPr bwMode="auto">
          <a:xfrm>
            <a:off x="6725841" y="3212306"/>
            <a:ext cx="914400" cy="244079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93" name="Line 184"/>
          <p:cNvSpPr>
            <a:spLocks noChangeShapeType="1"/>
          </p:cNvSpPr>
          <p:nvPr/>
        </p:nvSpPr>
        <p:spPr bwMode="auto">
          <a:xfrm>
            <a:off x="7183041" y="3456385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94" name="Text Box 185"/>
          <p:cNvSpPr txBox="1">
            <a:spLocks noChangeArrowheads="1"/>
          </p:cNvSpPr>
          <p:nvPr/>
        </p:nvSpPr>
        <p:spPr bwMode="auto">
          <a:xfrm>
            <a:off x="6743700" y="3674269"/>
            <a:ext cx="871538" cy="65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_tradnl" altLang="es-MX" sz="525">
                <a:latin typeface="Arial" panose="020B0604020202020204" pitchFamily="34" charset="0"/>
              </a:rPr>
              <a:t>Asienta en acta, los acuerdos de la Comisión del Registro Estatal de Peritos y la procedencia o improcedencia de la  solicitud.</a:t>
            </a:r>
          </a:p>
        </p:txBody>
      </p:sp>
      <p:sp>
        <p:nvSpPr>
          <p:cNvPr id="95" name="Line 187"/>
          <p:cNvSpPr>
            <a:spLocks noChangeShapeType="1"/>
          </p:cNvSpPr>
          <p:nvPr/>
        </p:nvSpPr>
        <p:spPr bwMode="auto">
          <a:xfrm>
            <a:off x="7181850" y="4217194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96" name="AutoShape 188"/>
          <p:cNvSpPr>
            <a:spLocks noChangeArrowheads="1"/>
          </p:cNvSpPr>
          <p:nvPr/>
        </p:nvSpPr>
        <p:spPr bwMode="auto">
          <a:xfrm>
            <a:off x="6724650" y="4449366"/>
            <a:ext cx="914400" cy="244078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97" name="Text Box 189"/>
          <p:cNvSpPr txBox="1">
            <a:spLocks noChangeArrowheads="1"/>
          </p:cNvSpPr>
          <p:nvPr/>
        </p:nvSpPr>
        <p:spPr bwMode="auto">
          <a:xfrm>
            <a:off x="6721627" y="4430812"/>
            <a:ext cx="920445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Coordinación de la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Comisión del Registro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Estatal de Peritos</a:t>
            </a:r>
            <a:endParaRPr lang="es-ES" altLang="es-MX" sz="525" b="1" dirty="0">
              <a:latin typeface="Arial" panose="020B0604020202020204" pitchFamily="34" charset="0"/>
            </a:endParaRPr>
          </a:p>
          <a:p>
            <a:pPr algn="ctr"/>
            <a:endParaRPr lang="es-ES" altLang="es-MX" sz="525" dirty="0">
              <a:latin typeface="Arial" panose="020B0604020202020204" pitchFamily="34" charset="0"/>
            </a:endParaRPr>
          </a:p>
        </p:txBody>
      </p:sp>
      <p:sp>
        <p:nvSpPr>
          <p:cNvPr id="98" name="Line 190"/>
          <p:cNvSpPr>
            <a:spLocks noChangeShapeType="1"/>
          </p:cNvSpPr>
          <p:nvPr/>
        </p:nvSpPr>
        <p:spPr bwMode="auto">
          <a:xfrm>
            <a:off x="7183041" y="545187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99" name="AutoShape 191"/>
          <p:cNvSpPr>
            <a:spLocks noChangeArrowheads="1"/>
          </p:cNvSpPr>
          <p:nvPr/>
        </p:nvSpPr>
        <p:spPr bwMode="auto">
          <a:xfrm>
            <a:off x="7093744" y="5680473"/>
            <a:ext cx="177404" cy="158353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100" name="Text Box 192"/>
          <p:cNvSpPr txBox="1">
            <a:spLocks noChangeArrowheads="1"/>
          </p:cNvSpPr>
          <p:nvPr/>
        </p:nvSpPr>
        <p:spPr bwMode="auto">
          <a:xfrm>
            <a:off x="7093744" y="5681663"/>
            <a:ext cx="221536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525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01" name="AutoShape 193"/>
          <p:cNvSpPr>
            <a:spLocks noChangeArrowheads="1"/>
          </p:cNvSpPr>
          <p:nvPr/>
        </p:nvSpPr>
        <p:spPr bwMode="auto">
          <a:xfrm>
            <a:off x="6754416" y="4933950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102" name="Line 194"/>
          <p:cNvSpPr>
            <a:spLocks noChangeShapeType="1"/>
          </p:cNvSpPr>
          <p:nvPr/>
        </p:nvSpPr>
        <p:spPr bwMode="auto">
          <a:xfrm>
            <a:off x="7180660" y="4691063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103" name="Text Box 195"/>
          <p:cNvSpPr txBox="1">
            <a:spLocks noChangeArrowheads="1"/>
          </p:cNvSpPr>
          <p:nvPr/>
        </p:nvSpPr>
        <p:spPr bwMode="auto">
          <a:xfrm>
            <a:off x="6722269" y="4916091"/>
            <a:ext cx="914400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_tradnl" altLang="es-MX" sz="525">
                <a:latin typeface="Arial" panose="020B0604020202020204" pitchFamily="34" charset="0"/>
              </a:rPr>
              <a:t>Proyecta resolutivo de rechazo de solicitud de Registro, o los documentos de procedencia de Registro, con anexos.</a:t>
            </a:r>
          </a:p>
        </p:txBody>
      </p:sp>
      <p:sp>
        <p:nvSpPr>
          <p:cNvPr id="104" name="Text Box 243"/>
          <p:cNvSpPr txBox="1">
            <a:spLocks noChangeArrowheads="1"/>
          </p:cNvSpPr>
          <p:nvPr/>
        </p:nvSpPr>
        <p:spPr bwMode="auto">
          <a:xfrm>
            <a:off x="6720437" y="3184451"/>
            <a:ext cx="920445" cy="33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Coordinación de la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Comisión del Registro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Estatal de Peritos</a:t>
            </a:r>
            <a:endParaRPr lang="es-ES" altLang="es-MX" sz="525" b="1" dirty="0">
              <a:latin typeface="Arial" panose="020B0604020202020204" pitchFamily="34" charset="0"/>
            </a:endParaRPr>
          </a:p>
        </p:txBody>
      </p:sp>
      <p:sp>
        <p:nvSpPr>
          <p:cNvPr id="106" name="AutoShape 158"/>
          <p:cNvSpPr>
            <a:spLocks noChangeArrowheads="1"/>
          </p:cNvSpPr>
          <p:nvPr/>
        </p:nvSpPr>
        <p:spPr bwMode="auto">
          <a:xfrm>
            <a:off x="4786313" y="1600200"/>
            <a:ext cx="457200" cy="17145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dirty="0">
                <a:latin typeface="Arial" panose="020B0604020202020204" pitchFamily="34" charset="0"/>
                <a:cs typeface="Arial" panose="020B0604020202020204" pitchFamily="34" charset="0"/>
              </a:rPr>
              <a:t>Inicio</a:t>
            </a:r>
          </a:p>
        </p:txBody>
      </p:sp>
      <p:sp>
        <p:nvSpPr>
          <p:cNvPr id="108" name="Text Box 22"/>
          <p:cNvSpPr txBox="1">
            <a:spLocks noChangeArrowheads="1"/>
          </p:cNvSpPr>
          <p:nvPr/>
        </p:nvSpPr>
        <p:spPr bwMode="auto">
          <a:xfrm>
            <a:off x="7093744" y="1615679"/>
            <a:ext cx="221536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525">
                <a:latin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78926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4"/>
          <p:cNvSpPr>
            <a:spLocks noChangeShapeType="1"/>
          </p:cNvSpPr>
          <p:nvPr/>
        </p:nvSpPr>
        <p:spPr bwMode="auto">
          <a:xfrm>
            <a:off x="3641934" y="884916"/>
            <a:ext cx="4880372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6" name="Text Box 234"/>
          <p:cNvSpPr txBox="1">
            <a:spLocks noChangeArrowheads="1"/>
          </p:cNvSpPr>
          <p:nvPr/>
        </p:nvSpPr>
        <p:spPr bwMode="auto">
          <a:xfrm>
            <a:off x="4799489" y="127462"/>
            <a:ext cx="2800350" cy="462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s-ES_tradnl" sz="105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Coordinación de la Comisión </a:t>
            </a:r>
          </a:p>
          <a:p>
            <a:pPr algn="ctr">
              <a:lnSpc>
                <a:spcPct val="120000"/>
              </a:lnSpc>
              <a:defRPr/>
            </a:pPr>
            <a:r>
              <a:rPr lang="es-ES_tradnl" sz="105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del Registro Estatal de Peritos</a:t>
            </a: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4867275" y="571500"/>
            <a:ext cx="2457450" cy="506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60000"/>
              </a:lnSpc>
              <a:defRPr/>
            </a:pPr>
            <a:r>
              <a:rPr lang="es-ES_tradnl" sz="9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Tramite de solicitud de registro de peritos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668127" y="1012032"/>
            <a:ext cx="4829175" cy="350044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900" b="1">
                <a:latin typeface="Arial" panose="020B0604020202020204" pitchFamily="34" charset="0"/>
              </a:rPr>
              <a:t>Proceso</a:t>
            </a:r>
            <a:endParaRPr lang="es-ES" altLang="es-MX" sz="900" b="1">
              <a:latin typeface="Arial" panose="020B0604020202020204" pitchFamily="34" charset="0"/>
            </a:endParaRPr>
          </a:p>
        </p:txBody>
      </p:sp>
      <p:sp>
        <p:nvSpPr>
          <p:cNvPr id="56" name="AutoShape 2"/>
          <p:cNvSpPr>
            <a:spLocks noChangeArrowheads="1"/>
          </p:cNvSpPr>
          <p:nvPr/>
        </p:nvSpPr>
        <p:spPr bwMode="auto">
          <a:xfrm>
            <a:off x="7243763" y="3935016"/>
            <a:ext cx="800100" cy="321469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57" name="AutoShape 3"/>
          <p:cNvSpPr>
            <a:spLocks noChangeArrowheads="1"/>
          </p:cNvSpPr>
          <p:nvPr/>
        </p:nvSpPr>
        <p:spPr bwMode="auto">
          <a:xfrm>
            <a:off x="7253288" y="2928938"/>
            <a:ext cx="790575" cy="321469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58" name="Text Box 26"/>
          <p:cNvSpPr txBox="1">
            <a:spLocks noChangeArrowheads="1"/>
          </p:cNvSpPr>
          <p:nvPr/>
        </p:nvSpPr>
        <p:spPr bwMode="auto">
          <a:xfrm>
            <a:off x="7058025" y="5664994"/>
            <a:ext cx="24288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MX" altLang="es-MX" sz="525">
                <a:latin typeface="Arial" panose="020B0604020202020204" pitchFamily="34" charset="0"/>
              </a:rPr>
              <a:t>Fin</a:t>
            </a:r>
            <a:endParaRPr lang="es-ES" altLang="es-MX" sz="525">
              <a:latin typeface="Arial" panose="020B0604020202020204" pitchFamily="34" charset="0"/>
            </a:endParaRPr>
          </a:p>
        </p:txBody>
      </p:sp>
      <p:sp>
        <p:nvSpPr>
          <p:cNvPr id="59" name="AutoShape 31"/>
          <p:cNvSpPr>
            <a:spLocks noChangeArrowheads="1"/>
          </p:cNvSpPr>
          <p:nvPr/>
        </p:nvSpPr>
        <p:spPr bwMode="auto">
          <a:xfrm>
            <a:off x="6950869" y="5657850"/>
            <a:ext cx="457200" cy="17145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60" name="AutoShape 64"/>
          <p:cNvSpPr>
            <a:spLocks noChangeArrowheads="1"/>
          </p:cNvSpPr>
          <p:nvPr/>
        </p:nvSpPr>
        <p:spPr bwMode="auto">
          <a:xfrm>
            <a:off x="4926806" y="1607344"/>
            <a:ext cx="177404" cy="158354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61" name="Text Box 65"/>
          <p:cNvSpPr txBox="1">
            <a:spLocks noChangeArrowheads="1"/>
          </p:cNvSpPr>
          <p:nvPr/>
        </p:nvSpPr>
        <p:spPr bwMode="auto">
          <a:xfrm>
            <a:off x="4925616" y="1610916"/>
            <a:ext cx="221536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525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2" name="Line 66"/>
          <p:cNvSpPr>
            <a:spLocks noChangeShapeType="1"/>
          </p:cNvSpPr>
          <p:nvPr/>
        </p:nvSpPr>
        <p:spPr bwMode="auto">
          <a:xfrm>
            <a:off x="5012531" y="1762125"/>
            <a:ext cx="1191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63" name="AutoShape 67"/>
          <p:cNvSpPr>
            <a:spLocks noChangeArrowheads="1"/>
          </p:cNvSpPr>
          <p:nvPr/>
        </p:nvSpPr>
        <p:spPr bwMode="auto">
          <a:xfrm>
            <a:off x="4586288" y="2461022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64" name="AutoShape 68"/>
          <p:cNvSpPr>
            <a:spLocks noChangeArrowheads="1"/>
          </p:cNvSpPr>
          <p:nvPr/>
        </p:nvSpPr>
        <p:spPr bwMode="auto">
          <a:xfrm>
            <a:off x="4552950" y="1981200"/>
            <a:ext cx="914400" cy="244079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65" name="Line 69"/>
          <p:cNvSpPr>
            <a:spLocks noChangeShapeType="1"/>
          </p:cNvSpPr>
          <p:nvPr/>
        </p:nvSpPr>
        <p:spPr bwMode="auto">
          <a:xfrm>
            <a:off x="5014913" y="2225279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66" name="Text Box 70"/>
          <p:cNvSpPr txBox="1">
            <a:spLocks noChangeArrowheads="1"/>
          </p:cNvSpPr>
          <p:nvPr/>
        </p:nvSpPr>
        <p:spPr bwMode="auto">
          <a:xfrm>
            <a:off x="4548188" y="2443162"/>
            <a:ext cx="927497" cy="65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_tradnl" altLang="es-MX" sz="525">
                <a:latin typeface="Arial" panose="020B0604020202020204" pitchFamily="34" charset="0"/>
              </a:rPr>
              <a:t>Revisa y autoriza el proyecto de resolución de la petición, antefirma y solicita la firma de los miembros de la Comisión en la resolución respectiva</a:t>
            </a:r>
          </a:p>
        </p:txBody>
      </p:sp>
      <p:sp>
        <p:nvSpPr>
          <p:cNvPr id="67" name="AutoShape 72"/>
          <p:cNvSpPr>
            <a:spLocks noChangeArrowheads="1"/>
          </p:cNvSpPr>
          <p:nvPr/>
        </p:nvSpPr>
        <p:spPr bwMode="auto">
          <a:xfrm>
            <a:off x="4582716" y="3681413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68" name="Line 73"/>
          <p:cNvSpPr>
            <a:spLocks noChangeShapeType="1"/>
          </p:cNvSpPr>
          <p:nvPr/>
        </p:nvSpPr>
        <p:spPr bwMode="auto">
          <a:xfrm>
            <a:off x="5016104" y="297418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69" name="AutoShape 74"/>
          <p:cNvSpPr>
            <a:spLocks noChangeArrowheads="1"/>
          </p:cNvSpPr>
          <p:nvPr/>
        </p:nvSpPr>
        <p:spPr bwMode="auto">
          <a:xfrm>
            <a:off x="4554141" y="3201591"/>
            <a:ext cx="914400" cy="244078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70" name="Line 75"/>
          <p:cNvSpPr>
            <a:spLocks noChangeShapeType="1"/>
          </p:cNvSpPr>
          <p:nvPr/>
        </p:nvSpPr>
        <p:spPr bwMode="auto">
          <a:xfrm>
            <a:off x="5016104" y="3445669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71" name="Text Box 76"/>
          <p:cNvSpPr txBox="1">
            <a:spLocks noChangeArrowheads="1"/>
          </p:cNvSpPr>
          <p:nvPr/>
        </p:nvSpPr>
        <p:spPr bwMode="auto">
          <a:xfrm>
            <a:off x="4576762" y="3706416"/>
            <a:ext cx="871538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" altLang="es-MX" sz="525">
                <a:latin typeface="Arial" panose="020B0604020202020204" pitchFamily="34" charset="0"/>
                <a:cs typeface="Times New Roman" panose="02020603050405020304" pitchFamily="18" charset="0"/>
              </a:rPr>
              <a:t>Firma resolutivo en su calidad de representante del Presidente de la Comisión del Registro Estatal de Peritos </a:t>
            </a:r>
            <a:endParaRPr lang="es-ES_tradnl" altLang="es-MX" sz="525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Text Box 77"/>
          <p:cNvSpPr txBox="1">
            <a:spLocks noChangeArrowheads="1"/>
          </p:cNvSpPr>
          <p:nvPr/>
        </p:nvSpPr>
        <p:spPr bwMode="auto">
          <a:xfrm>
            <a:off x="4649474" y="3211116"/>
            <a:ext cx="72968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Director General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de Gobernación</a:t>
            </a:r>
            <a:endParaRPr lang="es-ES" altLang="es-MX" sz="525" b="1" dirty="0">
              <a:latin typeface="Arial" panose="020B0604020202020204" pitchFamily="34" charset="0"/>
            </a:endParaRPr>
          </a:p>
        </p:txBody>
      </p:sp>
      <p:sp>
        <p:nvSpPr>
          <p:cNvPr id="73" name="Line 78"/>
          <p:cNvSpPr>
            <a:spLocks noChangeShapeType="1"/>
          </p:cNvSpPr>
          <p:nvPr/>
        </p:nvSpPr>
        <p:spPr bwMode="auto">
          <a:xfrm>
            <a:off x="5014913" y="4206479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74" name="AutoShape 79"/>
          <p:cNvSpPr>
            <a:spLocks noChangeArrowheads="1"/>
          </p:cNvSpPr>
          <p:nvPr/>
        </p:nvSpPr>
        <p:spPr bwMode="auto">
          <a:xfrm>
            <a:off x="4552950" y="4438650"/>
            <a:ext cx="914400" cy="244079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75" name="Text Box 80"/>
          <p:cNvSpPr txBox="1">
            <a:spLocks noChangeArrowheads="1"/>
          </p:cNvSpPr>
          <p:nvPr/>
        </p:nvSpPr>
        <p:spPr bwMode="auto">
          <a:xfrm>
            <a:off x="4551717" y="4412122"/>
            <a:ext cx="920445" cy="33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Coordinación de la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Comisión del Registro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Estatal de Peritos</a:t>
            </a:r>
            <a:endParaRPr lang="es-ES" altLang="es-MX" sz="525" b="1" dirty="0">
              <a:latin typeface="Arial" panose="020B0604020202020204" pitchFamily="34" charset="0"/>
            </a:endParaRPr>
          </a:p>
        </p:txBody>
      </p:sp>
      <p:sp>
        <p:nvSpPr>
          <p:cNvPr id="76" name="Line 81"/>
          <p:cNvSpPr>
            <a:spLocks noChangeShapeType="1"/>
          </p:cNvSpPr>
          <p:nvPr/>
        </p:nvSpPr>
        <p:spPr bwMode="auto">
          <a:xfrm>
            <a:off x="5013722" y="5435204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77" name="AutoShape 82"/>
          <p:cNvSpPr>
            <a:spLocks noChangeArrowheads="1"/>
          </p:cNvSpPr>
          <p:nvPr/>
        </p:nvSpPr>
        <p:spPr bwMode="auto">
          <a:xfrm>
            <a:off x="4924425" y="5663804"/>
            <a:ext cx="177404" cy="158353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78" name="Text Box 83"/>
          <p:cNvSpPr txBox="1">
            <a:spLocks noChangeArrowheads="1"/>
          </p:cNvSpPr>
          <p:nvPr/>
        </p:nvSpPr>
        <p:spPr bwMode="auto">
          <a:xfrm>
            <a:off x="4924425" y="5664994"/>
            <a:ext cx="221536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525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79" name="AutoShape 84"/>
          <p:cNvSpPr>
            <a:spLocks noChangeArrowheads="1"/>
          </p:cNvSpPr>
          <p:nvPr/>
        </p:nvSpPr>
        <p:spPr bwMode="auto">
          <a:xfrm>
            <a:off x="4580335" y="4917281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80" name="Line 85"/>
          <p:cNvSpPr>
            <a:spLocks noChangeShapeType="1"/>
          </p:cNvSpPr>
          <p:nvPr/>
        </p:nvSpPr>
        <p:spPr bwMode="auto">
          <a:xfrm>
            <a:off x="5013722" y="4681538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81" name="Text Box 86"/>
          <p:cNvSpPr txBox="1">
            <a:spLocks noChangeArrowheads="1"/>
          </p:cNvSpPr>
          <p:nvPr/>
        </p:nvSpPr>
        <p:spPr bwMode="auto">
          <a:xfrm>
            <a:off x="4586288" y="4931569"/>
            <a:ext cx="857250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" altLang="es-MX" sz="525">
                <a:latin typeface="Arial" panose="020B0604020202020204" pitchFamily="34" charset="0"/>
                <a:cs typeface="Times New Roman" panose="02020603050405020304" pitchFamily="18" charset="0"/>
              </a:rPr>
              <a:t>Archiva documentación del solicitante y registra el status de su resolución, procedente o improcedente.</a:t>
            </a:r>
            <a:r>
              <a:rPr lang="es-ES" altLang="es-MX" sz="525">
                <a:latin typeface="Arial" panose="020B0604020202020204" pitchFamily="34" charset="0"/>
              </a:rPr>
              <a:t> </a:t>
            </a:r>
            <a:endParaRPr lang="es-ES_tradnl" altLang="es-MX" sz="525">
              <a:latin typeface="Arial" panose="020B0604020202020204" pitchFamily="34" charset="0"/>
            </a:endParaRPr>
          </a:p>
        </p:txBody>
      </p:sp>
      <p:sp>
        <p:nvSpPr>
          <p:cNvPr id="82" name="AutoShape 87"/>
          <p:cNvSpPr>
            <a:spLocks noChangeArrowheads="1"/>
          </p:cNvSpPr>
          <p:nvPr/>
        </p:nvSpPr>
        <p:spPr bwMode="auto">
          <a:xfrm>
            <a:off x="7086600" y="1613298"/>
            <a:ext cx="177404" cy="158353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83" name="Text Box 88"/>
          <p:cNvSpPr txBox="1">
            <a:spLocks noChangeArrowheads="1"/>
          </p:cNvSpPr>
          <p:nvPr/>
        </p:nvSpPr>
        <p:spPr bwMode="auto">
          <a:xfrm>
            <a:off x="7090172" y="1616869"/>
            <a:ext cx="221536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525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84" name="AutoShape 89"/>
          <p:cNvSpPr>
            <a:spLocks noChangeArrowheads="1"/>
          </p:cNvSpPr>
          <p:nvPr/>
        </p:nvSpPr>
        <p:spPr bwMode="auto">
          <a:xfrm>
            <a:off x="6753225" y="2471738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85" name="Line 90"/>
          <p:cNvSpPr>
            <a:spLocks noChangeShapeType="1"/>
          </p:cNvSpPr>
          <p:nvPr/>
        </p:nvSpPr>
        <p:spPr bwMode="auto">
          <a:xfrm>
            <a:off x="7179469" y="1772841"/>
            <a:ext cx="1191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86" name="AutoShape 91"/>
          <p:cNvSpPr>
            <a:spLocks noChangeArrowheads="1"/>
          </p:cNvSpPr>
          <p:nvPr/>
        </p:nvSpPr>
        <p:spPr bwMode="auto">
          <a:xfrm>
            <a:off x="6715125" y="1991916"/>
            <a:ext cx="914400" cy="244078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87" name="Line 92"/>
          <p:cNvSpPr>
            <a:spLocks noChangeShapeType="1"/>
          </p:cNvSpPr>
          <p:nvPr/>
        </p:nvSpPr>
        <p:spPr bwMode="auto">
          <a:xfrm>
            <a:off x="7181850" y="2235994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88" name="Text Box 93"/>
          <p:cNvSpPr txBox="1">
            <a:spLocks noChangeArrowheads="1"/>
          </p:cNvSpPr>
          <p:nvPr/>
        </p:nvSpPr>
        <p:spPr bwMode="auto">
          <a:xfrm>
            <a:off x="6724650" y="2453878"/>
            <a:ext cx="912019" cy="65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" altLang="es-MX" sz="525">
                <a:latin typeface="Arial" panose="020B0604020202020204" pitchFamily="34" charset="0"/>
                <a:cs typeface="Times New Roman" panose="02020603050405020304" pitchFamily="18" charset="0"/>
              </a:rPr>
              <a:t>Notifica al solicitante  resolución de la Comisión, respecto de su solicitud y le informa sus derechos y obligaciones como perito</a:t>
            </a:r>
            <a:r>
              <a:rPr lang="es-ES" altLang="es-MX" sz="525">
                <a:latin typeface="Arial" panose="020B0604020202020204" pitchFamily="34" charset="0"/>
              </a:rPr>
              <a:t> </a:t>
            </a:r>
            <a:endParaRPr lang="es-ES_tradnl" altLang="es-MX" sz="525">
              <a:latin typeface="Arial" panose="020B0604020202020204" pitchFamily="34" charset="0"/>
            </a:endParaRPr>
          </a:p>
        </p:txBody>
      </p:sp>
      <p:sp>
        <p:nvSpPr>
          <p:cNvPr id="89" name="Text Box 94"/>
          <p:cNvSpPr txBox="1">
            <a:spLocks noChangeArrowheads="1"/>
          </p:cNvSpPr>
          <p:nvPr/>
        </p:nvSpPr>
        <p:spPr bwMode="auto">
          <a:xfrm>
            <a:off x="6719246" y="1965388"/>
            <a:ext cx="920445" cy="33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Coordinación de la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Comisión del Registro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Estatal de Peritos</a:t>
            </a:r>
            <a:endParaRPr lang="es-ES" altLang="es-MX" sz="525" b="1" dirty="0">
              <a:latin typeface="Arial" panose="020B0604020202020204" pitchFamily="34" charset="0"/>
            </a:endParaRPr>
          </a:p>
        </p:txBody>
      </p:sp>
      <p:sp>
        <p:nvSpPr>
          <p:cNvPr id="90" name="AutoShape 95"/>
          <p:cNvSpPr>
            <a:spLocks noChangeArrowheads="1"/>
          </p:cNvSpPr>
          <p:nvPr/>
        </p:nvSpPr>
        <p:spPr bwMode="auto">
          <a:xfrm>
            <a:off x="6749654" y="4927997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91" name="Line 96"/>
          <p:cNvSpPr>
            <a:spLocks noChangeShapeType="1"/>
          </p:cNvSpPr>
          <p:nvPr/>
        </p:nvSpPr>
        <p:spPr bwMode="auto">
          <a:xfrm>
            <a:off x="7183042" y="2984898"/>
            <a:ext cx="1190" cy="5012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92" name="AutoShape 97"/>
          <p:cNvSpPr>
            <a:spLocks noChangeArrowheads="1"/>
          </p:cNvSpPr>
          <p:nvPr/>
        </p:nvSpPr>
        <p:spPr bwMode="auto">
          <a:xfrm>
            <a:off x="6723460" y="4448175"/>
            <a:ext cx="914400" cy="244079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 sz="1800"/>
          </a:p>
        </p:txBody>
      </p:sp>
      <p:sp>
        <p:nvSpPr>
          <p:cNvPr id="93" name="Line 98"/>
          <p:cNvSpPr>
            <a:spLocks noChangeShapeType="1"/>
          </p:cNvSpPr>
          <p:nvPr/>
        </p:nvSpPr>
        <p:spPr bwMode="auto">
          <a:xfrm>
            <a:off x="7183041" y="4692254"/>
            <a:ext cx="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94" name="Text Box 99"/>
          <p:cNvSpPr txBox="1">
            <a:spLocks noChangeArrowheads="1"/>
          </p:cNvSpPr>
          <p:nvPr/>
        </p:nvSpPr>
        <p:spPr bwMode="auto">
          <a:xfrm>
            <a:off x="6781800" y="4953000"/>
            <a:ext cx="800100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ES" altLang="es-MX" sz="525">
                <a:latin typeface="Arial" panose="020B0604020202020204" pitchFamily="34" charset="0"/>
                <a:cs typeface="Times New Roman" panose="02020603050405020304" pitchFamily="18" charset="0"/>
              </a:rPr>
              <a:t>Archiva la notificación realizada al solicitante en el expediente, sea autorizado o rechazado </a:t>
            </a:r>
            <a:endParaRPr lang="es-ES_tradnl" altLang="es-MX" sz="525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5" name="Line 101"/>
          <p:cNvSpPr>
            <a:spLocks noChangeShapeType="1"/>
          </p:cNvSpPr>
          <p:nvPr/>
        </p:nvSpPr>
        <p:spPr bwMode="auto">
          <a:xfrm>
            <a:off x="7181850" y="54387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96" name="AutoShape 104"/>
          <p:cNvSpPr>
            <a:spLocks noChangeArrowheads="1"/>
          </p:cNvSpPr>
          <p:nvPr/>
        </p:nvSpPr>
        <p:spPr bwMode="auto">
          <a:xfrm>
            <a:off x="6746081" y="3479006"/>
            <a:ext cx="857250" cy="5143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MX" sz="1800"/>
          </a:p>
        </p:txBody>
      </p:sp>
      <p:sp>
        <p:nvSpPr>
          <p:cNvPr id="97" name="Line 105"/>
          <p:cNvSpPr>
            <a:spLocks noChangeShapeType="1"/>
          </p:cNvSpPr>
          <p:nvPr/>
        </p:nvSpPr>
        <p:spPr bwMode="auto">
          <a:xfrm>
            <a:off x="7179469" y="3994547"/>
            <a:ext cx="0" cy="4512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98" name="Text Box 107"/>
          <p:cNvSpPr txBox="1">
            <a:spLocks noChangeArrowheads="1"/>
          </p:cNvSpPr>
          <p:nvPr/>
        </p:nvSpPr>
        <p:spPr bwMode="auto">
          <a:xfrm>
            <a:off x="6717506" y="3493294"/>
            <a:ext cx="914400" cy="49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MX" altLang="es-MX" sz="525">
                <a:latin typeface="Arial" panose="020B0604020202020204" pitchFamily="34" charset="0"/>
                <a:cs typeface="Times New Roman" panose="02020603050405020304" pitchFamily="18" charset="0"/>
              </a:rPr>
              <a:t>Realiza </a:t>
            </a:r>
            <a:r>
              <a:rPr lang="es-ES" altLang="es-MX" sz="525">
                <a:latin typeface="Arial" panose="020B0604020202020204" pitchFamily="34" charset="0"/>
                <a:cs typeface="Times New Roman" panose="02020603050405020304" pitchFamily="18" charset="0"/>
              </a:rPr>
              <a:t>oficio para la Secretaria de Finanzas para la expedición de la credencial que identifica </a:t>
            </a:r>
            <a:r>
              <a:rPr lang="es-MX" altLang="es-MX" sz="525">
                <a:latin typeface="Arial" panose="020B0604020202020204" pitchFamily="34" charset="0"/>
                <a:cs typeface="Times New Roman" panose="02020603050405020304" pitchFamily="18" charset="0"/>
              </a:rPr>
              <a:t>al</a:t>
            </a:r>
            <a:r>
              <a:rPr lang="es-ES" altLang="es-MX" sz="525">
                <a:latin typeface="Arial" panose="020B0604020202020204" pitchFamily="34" charset="0"/>
                <a:cs typeface="Times New Roman" panose="02020603050405020304" pitchFamily="18" charset="0"/>
              </a:rPr>
              <a:t> perito </a:t>
            </a:r>
          </a:p>
        </p:txBody>
      </p:sp>
      <p:sp>
        <p:nvSpPr>
          <p:cNvPr id="99" name="Text Box 109"/>
          <p:cNvSpPr txBox="1">
            <a:spLocks noChangeArrowheads="1"/>
          </p:cNvSpPr>
          <p:nvPr/>
        </p:nvSpPr>
        <p:spPr bwMode="auto">
          <a:xfrm>
            <a:off x="4555885" y="1955726"/>
            <a:ext cx="920445" cy="33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Coordinación de la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Comisión del Registro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Estatal de Peritos</a:t>
            </a:r>
            <a:endParaRPr lang="es-ES" altLang="es-MX" sz="525" b="1" dirty="0">
              <a:latin typeface="Arial" panose="020B0604020202020204" pitchFamily="34" charset="0"/>
            </a:endParaRPr>
          </a:p>
        </p:txBody>
      </p:sp>
      <p:sp>
        <p:nvSpPr>
          <p:cNvPr id="100" name="Text Box 80"/>
          <p:cNvSpPr txBox="1">
            <a:spLocks noChangeArrowheads="1"/>
          </p:cNvSpPr>
          <p:nvPr/>
        </p:nvSpPr>
        <p:spPr bwMode="auto">
          <a:xfrm>
            <a:off x="6714483" y="4422838"/>
            <a:ext cx="920445" cy="33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Coordinación de la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Comisión del Registro </a:t>
            </a:r>
          </a:p>
          <a:p>
            <a:pPr algn="ctr"/>
            <a:r>
              <a:rPr lang="es-MX" altLang="es-MX" sz="525" b="1" dirty="0">
                <a:latin typeface="Arial" panose="020B0604020202020204" pitchFamily="34" charset="0"/>
              </a:rPr>
              <a:t>Estatal de Peritos</a:t>
            </a:r>
            <a:endParaRPr lang="es-ES" altLang="es-MX" sz="525" b="1" dirty="0">
              <a:latin typeface="Arial" panose="020B0604020202020204" pitchFamily="34" charset="0"/>
            </a:endParaRPr>
          </a:p>
        </p:txBody>
      </p:sp>
      <p:sp>
        <p:nvSpPr>
          <p:cNvPr id="146" name="Text Box 103"/>
          <p:cNvSpPr txBox="1">
            <a:spLocks noChangeArrowheads="1"/>
          </p:cNvSpPr>
          <p:nvPr/>
        </p:nvSpPr>
        <p:spPr bwMode="auto">
          <a:xfrm>
            <a:off x="7188994" y="3008710"/>
            <a:ext cx="88036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MX" altLang="es-MX" sz="525" dirty="0">
                <a:latin typeface="Arial" panose="020B0604020202020204" pitchFamily="34" charset="0"/>
              </a:rPr>
              <a:t>SGG/DGG/CCREP-NR</a:t>
            </a:r>
          </a:p>
          <a:p>
            <a:endParaRPr lang="es-ES" altLang="es-MX" sz="525" dirty="0">
              <a:latin typeface="Arial" panose="020B0604020202020204" pitchFamily="34" charset="0"/>
            </a:endParaRPr>
          </a:p>
        </p:txBody>
      </p:sp>
      <p:sp>
        <p:nvSpPr>
          <p:cNvPr id="147" name="Text Box 106"/>
          <p:cNvSpPr txBox="1">
            <a:spLocks noChangeArrowheads="1"/>
          </p:cNvSpPr>
          <p:nvPr/>
        </p:nvSpPr>
        <p:spPr bwMode="auto">
          <a:xfrm>
            <a:off x="7205663" y="4023122"/>
            <a:ext cx="832279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MX" altLang="es-MX" sz="525" dirty="0">
                <a:latin typeface="Arial" panose="020B0604020202020204" pitchFamily="34" charset="0"/>
              </a:rPr>
              <a:t>SGG/DGG/CCREP-C</a:t>
            </a:r>
            <a:endParaRPr lang="es-ES" altLang="es-MX" sz="525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0185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369</Words>
  <Application>Microsoft Office PowerPoint</Application>
  <PresentationFormat>Panorámica</PresentationFormat>
  <Paragraphs>60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ROCIO</dc:creator>
  <cp:lastModifiedBy>ROCIO</cp:lastModifiedBy>
  <cp:revision>1</cp:revision>
  <dcterms:created xsi:type="dcterms:W3CDTF">2023-09-18T23:04:56Z</dcterms:created>
  <dcterms:modified xsi:type="dcterms:W3CDTF">2023-09-18T23:06:17Z</dcterms:modified>
</cp:coreProperties>
</file>